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2" r:id="rId2"/>
    <p:sldId id="334" r:id="rId3"/>
    <p:sldId id="330" r:id="rId4"/>
    <p:sldId id="332" r:id="rId5"/>
    <p:sldId id="335" r:id="rId6"/>
    <p:sldId id="336" r:id="rId7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A6F00F-EDAF-2E99-12D7-0E11153EC343}" name="Elizabeth Chalmers" initials="EC" userId="94666d9870bb9ff1" providerId="Windows Live"/>
  <p188:author id="{6A689C34-3818-AE0C-13C4-60F74E594DBE}" name="Marion Richardson" initials="MR" userId="d9aa1dce95027759" providerId="Windows Live"/>
  <p188:author id="{70F5BB34-3989-807F-C9E0-433808F1CF1A}" name="---" initials="---" userId="---" providerId="None"/>
  <p188:author id="{C3AEDC73-526F-B0FF-AABF-1B37F503E0A1}" name="Ian Collins" initials="IC" userId="Ian Collin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7BA9FC-194D-40E6-A486-1EBF07845C9B}" v="6" dt="2024-03-17T17:56:48.1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8105" autoAdjust="0"/>
  </p:normalViewPr>
  <p:slideViewPr>
    <p:cSldViewPr snapToGrid="0">
      <p:cViewPr varScale="1">
        <p:scale>
          <a:sx n="76" d="100"/>
          <a:sy n="76" d="100"/>
        </p:scale>
        <p:origin x="94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19:21:11.45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172 0,'-1'4,"0"0,0-1,0 1,0 0,0-1,-4 7,-6 18,11-27,-14 69,4 1,-3 96,12-138,-2-1,-7 33,5-29,-3 44,-7 76,2-48,-15 192,15-191,-3 81,16 2153,1-1031,1-1287,0-1,9 39,-6-37,-1 0,1 28,-4-18,1 1,12 55,-10-58,0 0,-2 1,-1 0,-3 31,0-29,2 0,1-1,6 42,-5-67,0-1,0 1,1-1,0 0,0 1,0-1,1 0,0-1,0 1,0-1,1 0,0 0,0 0,0 0,8 4,-9-6,-1-1,1 0,-1 0,1 0,0 0,0-1,0 1,0-1,0 0,0-1,0 1,0-1,1 1,-1-1,0 0,0-1,0 1,0-1,0 0,0 0,0 0,0 0,0-1,0 0,0 1,6-6,-4 2,0 0,0-1,0 1,-1-1,1-1,-2 1,1-1,-1 0,4-8,4-11,11-36,8-18,-25 69,3-4,-2 1,1-2,-2 1,0-1,-1 0,0 0,-2 0,3-23,-6-149,-1 81,-1 63,-10-55,-1-19,-2-3,8 80,-1-61,6 58,-10-52,-2-34,13-360,3 234,-3 228,-2 0,-7-33,4 31,-3-48,10-22,1 63,-2 1,-1-1,-12-64,7 60,0 0,3 0,3-61,-3-40,-10 54,7 58,-3-49,8 37,1 0,-10-61,-2-9,5 0,7-136,3 88,-3-630,1 762,2 0,7-33,-4 31,2-49,-7-309,-2 185,1 179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7T17:57:38.099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59 0,'-1'34,"-13"65,8-65,-3 62,7-58,-10 56,6-57,-3 59,10 49,-1-120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7T18:00:11.82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62 0,'2'22,"0"0,9 39,-6-38,-1 0,2 30,-4 681,-5-357,3 90,-1-430,-12 61,6-59,-1 47,7-31,0-4,-1 0,-11 58,-23 95,28-122,7 165,4-109,-5 3,5 156,3-251,17 62,-14-73,-1 1,-2 0,2 52,-7-64,2 0,7 34,-5-33,4 49,-10 307,-1-347,-1 1,-10 40,2-16,0-11,9-43,0 1,0 0,0 0,1 0,0 0,0 0,1 0,0 0,0 0,0 0,1 0,0 0,0-1,0 1,5 11,24 44,-24-43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7T18:03:42.6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558 7034,'-1'-10,"-1"0,0 0,0 0,-1 0,0 0,0 1,-10-17,8 15,0 0,1 0,0-1,0 0,-2-14,-27-206,5 84,1 24,18 91,1 0,2-1,-3-61,7 68,-1 0,-9-41,1 14,-1-7,6 37,2 0,-3-41,-9-88,9 102,-1-68,6 84,-10-62,5 60,-1-56,8 45,-3 0,-10-61,8 73,1 0,3-50,-2-18,-25-43,17 83,4 28,-5-67,9 52,-11-51,3 27,-2-9,6 44,-4-77,12-524,-2 619,-1 0,-10-39,7 37,1 0,-2-27,8-108,-4-62,-11 131,7 58,-4-51,8 57,-10-48,7 48,-5-51,9 6,1 19,-2-1,-11-64,4 50,3-2,7-135,1 77,-2-515,1 620,2 0,8-39,-6 38,-1-1,2-28,8-84,-7 91,1-65,-9-270,1 355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19:21:17.00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199 0,'5'1,"0"0,0 0,1 0,-1 0,9 5,7 1,189 51,-205-57,0 1,1 0,-1 0,0 0,0 0,0 1,-1 0,1 0,-1 1,0-1,1 1,-2 0,1 0,0 0,5 9,-5-6,-1 0,0 0,0 1,-1-1,0 1,-1 0,1 0,-1 0,-1 0,0 10,1 7,0-7,-1 0,0 0,-1 0,-1 0,-1 0,-1 0,0-1,-10 26,-3-8,1 0,1 2,2 0,2 0,-9 52,9-21,4-34,-3 63,9 8,-8 152,-10 509,21-510,-2 1025,-15-994,1 6,12-247,-11 67,7-71,-2 67,-2 17,-24 157,25-192,6 182,5-139,-4 0,5 146,22-30,22 35,-19-136,-20-59,-8-66,2 1,6 30,12-6,-66-80,33 24,1-1,-20-18,28 23,0-1,1 0,0 0,0 0,0 0,0-1,1 1,0-1,0 0,0 1,0-1,-1-6,0-15,0 1,2-1,0 0,4-29,0-8,26-302,-11 192,-4-541,-17 448,3-112,-1 357,-1-1,-9-36,6 35,1 0,-2-27,-8-71,8 83,-2-56,5 41,-2 0,-3 0,-15-55,-1-55,13 71,-17-168,18 155,7-189,6 145,-4 112,-1 1,-12-59,8 56,2-1,2-56,2 55,-1-1,-8-43,-12-105,6 30,2-2,10 106,-19-107,12 115,2-1,1-1,1-58,5 79,-11-58,6 56,-1-44,6-258,2 158,1 146,1 1,7-32,-5 29,4-47,-9 46,-1 20,1-1,1 1,0 0,3-14,2 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19:21:20.75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1,'1249'0,"-1209"2,64 11,-30-2,10-1,135 11,430-22,-619 2,0 2,32 7,-29-4,50 2,599-6,-328-4,-157 0,213 4,-250 12,59 1,916-16,-1111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7T17:00:07.3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0,'2'30,"1"0,2 0,10 41,-7-41,-2 0,-1 0,2 44,-6-54,1 0,7 30,3 34,0 11,-7-69,3 52,-10 20,4 78,10-109,-8-49,0-1,1 31,-4-4,-1-20,0 0,2 0,1 1,0-2,12 37,0-13,16 86,24 234,-31-241,2 73,-18-155,1 0,22 64,-16-61,16 83,24 144,-29-125,-1-17,-1-14,-15-57,-3-25,3 66,-6-71,1 0,1-1,1 0,14 38,8 39,-15-48,-6-34,-2 0,-1 0,2 41,-5-30,12 57,-3-22,-5-43,1-1,1 0,1 0,1-1,1 0,2-1,1 0,22 33,-27-42,-1-1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7T17:55:31.5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6839,'-1'35,"2"0,1 0,2 0,1 0,17 58,-9-44,12 79,4 13,-20-99,5 57,-1-6,8 32,56 240,-54-289,55 176,1-42,-18-33,32 124,-64-184,18 99,-20-84,-17-95,-3 1,0-1,0 40,-5-57,0 0,8 33,5 30,-1 12,-8-69,-2 0,2 30,-6 53,-1-50,3 0,14 94,-8-84,-2 0,-3 0,-6 70,0-20,3 613,0-721,0-1,1 1,1-1,-1 1,7 18,-7-25,1 0,0 0,0 0,0 0,0 0,1-1,-1 1,1-1,0 1,0-1,0 0,1 0,-1-1,1 1,-1-1,6 3,10 3,1-2,0 0,0-1,0-1,1-1,-1 0,38-2,-21 1,42 6,124 16,-93-13,93 0,43 6,-182-10,121-3,-124-5,1 2,67 11,224 34,-181-26,77 0,-103-11,182 0,48 4,449 7,-536-23,739 4,-973 1,57 10,44 3,960-13,-544-5,188 3,-565 16,-138-9,1-2,71-3,-119-3,0-1,-1 0,1 0,-1 0,0-2,0 1,0-1,0 0,0-1,-1 0,0 0,10-9,6-7,-1-2,28-35,-38 43,104-132,58-86,29-63,-116 160,-54 83,-3-1,-1-1,-4-1,-2-2,25-87,-39 107,3 1,1-1,31-55,25-64,-37 75,-7 22,67-142,-77 173,1 1,1 1,2 1,39-43,53-52,6-8,87-89,-167 172,-24 29,0 0,0 1,2 1,20-17,11-5,65-68,-32 28,-25 25,56-48,-96 86,0 0,24-31,-28 31,1 0,1 1,0 0,18-14,2 1,-2-2,0-1,-2-1,-2-1,27-39,23-27,243-254,-202 234,-27 15,-53 63,40-55,-7-3,-4-3,85-170,-59 88,-16 32,-55 108,1 2,53-69,71-64,-79 95,-50 54,-1-1,-1-1,-1 0,18-43,20-37,37-69,-4 6,-32 88,-34 53,31-57,45-73,-81 135,1 0,0 1,2 1,36-34,-25 26,29-37,5-10,91-84,-140 146,129-123,-82 84,-25 25,-2-2,50-58,92-109,-90 84,-57 73,1 0,44-43,-35 42,-3-1,41-62,47-55,17-5,28-28,-83 77,1 13,31-30,-83 93,-1-1,54-85,-5 5,19-29,-20 28,79-127,-148 227,51-94,18-26,108-160,-149 240,26-38,87-100,-108 139,-33 42,0 0,21-21,-15 19,-1-1,22-36,23-27,41-44,29-29,-114 140,1 2,0 0,1 1,1 1,24-10,2-2,1-3,-2-1,55-45,-42 19,-2-2,61-80,-81 92,106-100,5-8,-138 139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19:16:58.04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63,'1'-2,"0"0,0 0,0 0,0 1,0-1,0 0,0 1,0-1,1 1,-1 0,1-1,-1 1,1 0,-1 0,1 0,0 0,3-2,34-14,-8 11,0 1,1 1,0 2,0 1,38 4,-4-1,13-2,81 2,-18 23,-19-14,205 10,-275-22,0 2,90 14,-78-6,-1-4,130-5,-81-2,-33 4,82 13,-65-7,105-4,-103-5,100 13,-44 1,168-9,-205-4,-72 2,57 10,36 3,45-16,-80-2,149 17,-79 0,232-9,-214-7,1041 2,-1088 6,172 31,107 6,472-41,-435-5,1032 3,-1470-1,0-1,39-9,-35 5,34-3,71-9,-68 7,0-1,-41 7,0 0,37-1,3 1,0-2,-1-3,116-34,-153 37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19:24:16.69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1,'163'2,"1"8,-1 7,-1 6,270 77,-397-92,2-1,-1-2,55 1,25 3,-57-2,77 14,-119-18,-1-1,20 0,-19-2,1 2,22 4,-36-5,0 0,1 0,-1 1,0-1,0 1,0 0,0 0,0 1,0-1,-1 1,1 0,-1 0,5 6,-2-1,1 0,-1 0,2 0,-1-1,1 0,0 0,0-1,1 0,0-1,0 0,0 0,1-1,-1 0,1 0,0-1,0-1,1 1,-1-2,16 1,227-4,66 3,-181 17,-70-8,6 3,-43-7,0-1,34 1,653-5,-340-3,256 2,-599 2,61 10,-58-6,49 3,725-8,-389-3,788 2,-1174-2,52-9,17-1,565 6,-365 9,515-3,-798-1,-1-2,39-8,-34 6,38-4,-7 3,72-17,-78 13,0 1,55-1,-77 8,39-8,-15 1,-25 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19:24:20.19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1 170,'3775'0,"-3418"-14,-44-1,381-7,-528 16,81-6,240-5,208 1,108 3,-529 15,-90-16,-28 0,591 12,-383 4,363-2,-698-2,0 0,33-9,-31 6,47-4,287 10,-341-1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7T17:57:25.9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12266 765,'2'5,"-1"0,1 0,-1 0,2 1,-1-2,0 1,1 0,5 7,6 11,-3 3,-2 0,0 0,-2 0,-1 1,3 29,4 11,-7-43,-2 1,3 36,-6 570,-3-298,0-305,-1 0,-8 37,5-35,-3 53,7 5,3-34,-3-1,-12 73,7-79,-1 54,-7 43,10-107,0 67,5-70,-2 1,-8 47,-7 37,-2 7,5-20,12-75,-12 54,-72 235,74-270,1 0,3 0,-3 93,9-120,0 0,-8 36,5-34,-4 49,10 96,-3 69,2-232,-1-1,1 1,-2-1,1 1,-1-1,0 0,0 0,-1 0,1 0,-2 0,1 0,0-1,-1 0,0 0,0 0,-1 0,-7 6,5-6,0-1,-1 0,1 0,-1 0,0-1,0 0,-1-1,1 0,0 0,-1-1,1 0,-18 0,-166-5,-113 6,207 12,64-7,-68 2,-1164-8,576-3,663 0,0-1,0-1,1-1,-34-12,23 6,-52-7,-282-43,95-17,84 22,-136-28,153 53,-58 2,162 21,-1 2,-127 7,69 2,-9-1,-157-5,104-25,-160-17,140 13,148 22,1-3,-109-38,121 37,-61-10,-5-1,71 15,-54-5,5 2,-46-1,95 12,-58-11,38 4,-1 3,0 3,-74 7,15-2,-26 1,-162-7,234-10,58 9,0 1,-30-1,-209-24,-5-1,244 28,0-1,0-2,1 0,0-1,0-1,-29-15,-36-11,68 27,1-1,0-1,0 0,1-2,0 0,-28-23,-77-85,49 44,60 61,1 0,1 0,-12-20,-12-18,-95-125,76 102,23 29,2-1,1-2,3 0,-19-56,-26-50,45 104,-8-17,-31-71,59 126,-21-56,-3 0,-52-92,-9 40,26 49,45 52,0-1,-17-26,1 1,-1 3,-3 0,-56-48,39 39,35 34,0 1,-2 2,0 0,-1 1,-28-12,25 13,0-2,1 0,1-1,-23-19,-6-8,-2 3,-90-48,31 19,85 47,1-1,1-1,-46-52,27 27,37 37,1-1,0 1,1-1,0 0,1-1,0 1,-7-28,-18-35,21 53,0-1,1 0,2 0,0-1,1 0,2 0,0 0,2-1,1 1,2-32,-3 27,0 0,-8-37,4 34,-2-46,6 31,-14-81,7 54,3 1,7-140,2 77,-3 77,0 55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29AB8888-7C9F-364D-AF0A-4F8FC93E5E78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20854908-9D60-DF4F-9B1A-5C1498BE62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0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9CCBB-4D42-43A4-ECD3-4139EB9C6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32B93A-A978-94B9-7796-06EA977F4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9C929-F9C1-D185-9BEC-2542FD8EA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A1B8-9CFB-4AF2-A794-E62F521AC98A}" type="datetime4">
              <a:rPr lang="en-CA" smtClean="0"/>
              <a:t>March 22, 2024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39B4A-94E6-373D-914A-BD43796D3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5FF03-C7DB-846E-CE07-4DB39652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C3CB-0141-4011-A621-2AD03CB1DC6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146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DE42B-C8A5-DAF2-449E-22CA9F761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0FAEC7-3E4C-17B1-9D2F-9E37EE7C0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3225D-CDC9-AE9B-5891-3294362A6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90D3-0C98-40EC-B77B-16FBFDA93BE0}" type="datetime4">
              <a:rPr lang="en-CA" smtClean="0"/>
              <a:t>March 22, 2024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39794-F009-9546-114F-B3AC9EE2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8E3CD-968D-D87B-77D8-A3DC2C02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C3CB-0141-4011-A621-2AD03CB1DC6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156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3074C6-3431-0AC7-7DC6-A90037D6C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06F2AD-2695-559A-180B-5E28925F6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01B06-D4A3-FDB5-6867-A9A90B858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4CE3C-32D7-4A0B-A0AA-3A8929C04029}" type="datetime4">
              <a:rPr lang="en-CA" smtClean="0"/>
              <a:t>March 22, 2024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34387-C796-8C87-2BA9-DC613404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9809-A8DD-D79E-F813-B1133F9EC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C3CB-0141-4011-A621-2AD03CB1DC6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537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3E631-3491-AC44-FEAF-A0C6BFAF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D4F17-B6E6-035E-095D-E3D20869C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9620B-DE05-639E-29F0-E9DC4685A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1578-D69B-4457-AA53-D56EDE9F434B}" type="datetime4">
              <a:rPr lang="en-CA" smtClean="0"/>
              <a:t>March 22, 2024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44264-D99E-243D-D37E-36C72620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E3B09-7749-21AD-897B-182A3D3E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C3CB-0141-4011-A621-2AD03CB1DC6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684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B6FE6-D82F-BA8C-1333-D9614C707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23381-5514-1FAD-40B1-905DCE674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3EF76-6E2A-3D4F-4F93-7F809482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14CE-321E-46E6-8103-F713F883C06D}" type="datetime4">
              <a:rPr lang="en-CA" smtClean="0"/>
              <a:t>March 22, 2024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D245D-D281-BA78-9014-91775E09F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7705C-BEC3-7726-82D3-92673DA54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C3CB-0141-4011-A621-2AD03CB1DC6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914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D8ADB-73E9-35C4-8D8B-6B37CF0F8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4D65E-22D6-04E3-6F7D-70928ABFA1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977B2-52B6-3435-8242-52631282B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0B75F-E437-D84F-AB0C-8CC8821EB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0CD6-D20B-4FAF-9396-4554C6D43814}" type="datetime4">
              <a:rPr lang="en-CA" smtClean="0"/>
              <a:t>March 22, 2024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816C17-4AC6-CC1F-432B-6A43D89C6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41DE8-7B8E-14CA-0E70-814E1556F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C3CB-0141-4011-A621-2AD03CB1DC6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086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02A78-4DB0-C70C-391A-44FD8F599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9263F-906B-3386-AC14-6F702EE99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697AA-9478-9B54-10C0-744AC4F2A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0D6076-4E1A-E664-B10A-CD7DCEFBCB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5939C5-5CF1-F31E-FEA4-28B521674C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346B73-CD0B-C8B9-5E7B-5113065AE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CC33-0E92-4161-818A-DF29540291D8}" type="datetime4">
              <a:rPr lang="en-CA" smtClean="0"/>
              <a:t>March 22, 2024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1D4765-04A4-D5AA-F069-88D67F7A9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B78A83-242D-DA61-1098-9381FA11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C3CB-0141-4011-A621-2AD03CB1DC6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488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1AA2D-A3D1-B8C3-2AEF-BE882BFB7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10751A-8ADD-6BE6-C938-821E6D9B0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FE24-EFEC-4A53-A491-2B6DC6A87B32}" type="datetime4">
              <a:rPr lang="en-CA" smtClean="0"/>
              <a:t>March 22, 2024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B58F36-F3F3-4397-A3F9-24CE058D5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57204E-31AA-302A-D6A0-FA715AB6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C3CB-0141-4011-A621-2AD03CB1DC6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3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DEEDF6-27DF-DE4F-29C4-4D0EDF9E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B1F0-201E-4A1D-977F-1FF5AFB167A1}" type="datetime4">
              <a:rPr lang="en-CA" smtClean="0"/>
              <a:t>March 22, 2024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368D61-C29F-D728-B11A-6B73FCFAD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3A5E6-6FCA-0C09-F9BB-B7B73555A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C3CB-0141-4011-A621-2AD03CB1DC6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592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B7CA1-6316-F895-F34C-58125F18E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32E36-86DE-5421-1F9D-CDA781CBE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45625-0989-FD17-7403-CFF08DB42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71797-B60D-4867-93EE-D91BDE64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2BAF-D271-485D-9C37-96FBB5FF1BC8}" type="datetime4">
              <a:rPr lang="en-CA" smtClean="0"/>
              <a:t>March 22, 2024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8C85E-5FE9-EF62-FC64-F2E97EDFA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EA632-B612-6E9F-36B7-5E7A001DD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C3CB-0141-4011-A621-2AD03CB1DC6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120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0205B-5BAE-408E-540B-5DE6050F6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60FB12-DC06-8D87-A933-42D20B0BE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16007-6FAE-5758-41ED-42295C435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ED56C-37CD-0982-E5ED-618E317FD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DFB-9A55-46E6-9558-0083518EFB61}" type="datetime4">
              <a:rPr lang="en-CA" smtClean="0"/>
              <a:t>March 22, 2024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7452E2-49B8-2D06-3E58-96E35BC61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9C0FA-1B34-1498-439D-7AB979FF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C3CB-0141-4011-A621-2AD03CB1DC6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872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22670A-2DF0-793E-9A74-6E269167F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070A8-4791-8772-EC12-6A4AD9294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8ECC1-81F8-4690-1279-A0190ED69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9537F-3F2A-4A5F-89E1-91FB751305D1}" type="datetime4">
              <a:rPr lang="en-CA" smtClean="0"/>
              <a:t>March 22, 2024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A6BD-AC78-2F94-37B0-EC31D779C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E897C-3F2D-0729-C6D2-5A38FAC28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BC3CB-0141-4011-A621-2AD03CB1DC6D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2E137082-84DC-1B57-876B-89A15625E39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058" y="6094059"/>
            <a:ext cx="2173941" cy="62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2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5.xml"/><Relationship Id="rId3" Type="http://schemas.openxmlformats.org/officeDocument/2006/relationships/customXml" Target="../ink/ink1.xml"/><Relationship Id="rId7" Type="http://schemas.openxmlformats.org/officeDocument/2006/relationships/customXml" Target="../ink/ink2.xml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4.xml"/><Relationship Id="rId10" Type="http://schemas.openxmlformats.org/officeDocument/2006/relationships/image" Target="../media/image7.png"/><Relationship Id="rId9" Type="http://schemas.openxmlformats.org/officeDocument/2006/relationships/customXml" Target="../ink/ink3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10.xml"/><Relationship Id="rId18" Type="http://schemas.openxmlformats.org/officeDocument/2006/relationships/image" Target="../media/image15.png"/><Relationship Id="rId3" Type="http://schemas.openxmlformats.org/officeDocument/2006/relationships/customXml" Target="../ink/ink6.xml"/><Relationship Id="rId7" Type="http://schemas.openxmlformats.org/officeDocument/2006/relationships/customXml" Target="../ink/ink7.xml"/><Relationship Id="rId12" Type="http://schemas.openxmlformats.org/officeDocument/2006/relationships/image" Target="../media/image12.png"/><Relationship Id="rId17" Type="http://schemas.openxmlformats.org/officeDocument/2006/relationships/customXml" Target="../ink/ink12.xml"/><Relationship Id="rId2" Type="http://schemas.openxmlformats.org/officeDocument/2006/relationships/image" Target="../media/image3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customXml" Target="../ink/ink9.xml"/><Relationship Id="rId15" Type="http://schemas.openxmlformats.org/officeDocument/2006/relationships/customXml" Target="../ink/ink11.xml"/><Relationship Id="rId10" Type="http://schemas.openxmlformats.org/officeDocument/2006/relationships/image" Target="../media/image11.png"/><Relationship Id="rId9" Type="http://schemas.openxmlformats.org/officeDocument/2006/relationships/customXml" Target="../ink/ink8.xml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0BB55-1EF2-8E02-A826-AF7824F72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391" y="1122363"/>
            <a:ext cx="10875524" cy="1387373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JCRA Feedback on the 560 and 772 Winston Churchill Blvd. submissions to the Town of Oakville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0CA1B-3206-250A-0D0C-D6A7B708C9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Comments from the Joshua Creek Resident’s Association on the Applicant’s Re-submission in response to Town of Oakville requirements for Ultimate Operating Condition Analysis of both 560 &amp; 772 Winston Churchill Blvd</a:t>
            </a:r>
          </a:p>
          <a:p>
            <a:pPr algn="r"/>
            <a:r>
              <a:rPr lang="en-US" sz="2000" dirty="0"/>
              <a:t>March 2024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82166-FCB6-5C11-AFB0-8CE12BED3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3443" y="211087"/>
            <a:ext cx="2743200" cy="365125"/>
          </a:xfrm>
        </p:spPr>
        <p:txBody>
          <a:bodyPr/>
          <a:lstStyle/>
          <a:p>
            <a:fld id="{498BC3CB-0141-4011-A621-2AD03CB1DC6D}" type="slidenum">
              <a:rPr lang="en-CA" smtClean="0"/>
              <a:t>1</a:t>
            </a:fld>
            <a:endParaRPr lang="en-CA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CEA16DB-528E-76AB-585D-2466D81FC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0808-6E84-4150-A939-DABB17B58DA7}" type="datetime4">
              <a:rPr lang="en-CA" smtClean="0"/>
              <a:t>March 22, 2024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103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FB7924B6-5828-E996-2D2F-1458B6AAD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895" y="1372671"/>
            <a:ext cx="5314544" cy="4746027"/>
          </a:xfrm>
          <a:prstGeom prst="rect">
            <a:avLst/>
          </a:prstGeom>
        </p:spPr>
      </p:pic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D8DE72DB-07A7-47C1-3CD1-EE2825563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62" y="1372671"/>
            <a:ext cx="4785359" cy="45806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34B572-C1A5-AA35-BA9C-E8A8C41838B5}"/>
              </a:ext>
            </a:extLst>
          </p:cNvPr>
          <p:cNvSpPr txBox="1"/>
          <p:nvPr/>
        </p:nvSpPr>
        <p:spPr>
          <a:xfrm>
            <a:off x="223736" y="369651"/>
            <a:ext cx="11741285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</a:rPr>
              <a:t>772 + 560 WCB =  70.5 acres ; a total 1.3 million SF of warehouse space, 725 employee parking spaces, 226 Loading Docks, 94 Tractor Trailer Parking Spaces adjacent to a &gt; 30+ year old residential neighbourhood.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6D4478-5D51-1B2A-379F-E92F9C9C9155}"/>
              </a:ext>
            </a:extLst>
          </p:cNvPr>
          <p:cNvSpPr txBox="1"/>
          <p:nvPr/>
        </p:nvSpPr>
        <p:spPr>
          <a:xfrm>
            <a:off x="2863308" y="6303683"/>
            <a:ext cx="567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Aspen Forest Park, Claremont and Acacia Court Residents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68D35E-11D4-3F7A-D839-D26F6A96F0F3}"/>
              </a:ext>
            </a:extLst>
          </p:cNvPr>
          <p:cNvSpPr txBox="1"/>
          <p:nvPr/>
        </p:nvSpPr>
        <p:spPr>
          <a:xfrm rot="17540409">
            <a:off x="9263130" y="3574602"/>
            <a:ext cx="261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Deerhurst Residents</a:t>
            </a:r>
          </a:p>
          <a:p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18F14A-E0F9-CF02-6EF8-3686BBDE4150}"/>
              </a:ext>
            </a:extLst>
          </p:cNvPr>
          <p:cNvSpPr txBox="1"/>
          <p:nvPr/>
        </p:nvSpPr>
        <p:spPr>
          <a:xfrm>
            <a:off x="4877641" y="1095513"/>
            <a:ext cx="323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Winston Churchill Blvd</a:t>
            </a:r>
            <a:r>
              <a:rPr lang="en-CA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EBB14A-6C1B-E1A8-6612-81F5DC6EF53B}"/>
              </a:ext>
            </a:extLst>
          </p:cNvPr>
          <p:cNvSpPr txBox="1"/>
          <p:nvPr/>
        </p:nvSpPr>
        <p:spPr>
          <a:xfrm>
            <a:off x="223736" y="2567092"/>
            <a:ext cx="689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CN Rail Spur </a:t>
            </a:r>
            <a:r>
              <a:rPr lang="en-CA" b="1" dirty="0" err="1">
                <a:solidFill>
                  <a:srgbClr val="FF0000"/>
                </a:solidFill>
              </a:rPr>
              <a:t>LIne</a:t>
            </a:r>
            <a:endParaRPr lang="en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98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E0D6A-274C-DA59-4033-EC49B7E60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035"/>
            <a:ext cx="10515600" cy="538003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en-CA" sz="2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560 Winston Churchill Blvd. – 636,446 SF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D98BD60-7AD3-C8B6-6EEC-6DEDD9D32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1900" y="691540"/>
            <a:ext cx="8873582" cy="5272721"/>
          </a:xfrm>
          <a:solidFill>
            <a:srgbClr val="FFFF00"/>
          </a:solidFill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42514-9256-7012-5723-915B13FBD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1578-D69B-4457-AA53-D56EDE9F434B}" type="datetime4">
              <a:rPr lang="en-CA" smtClean="0"/>
              <a:t>March 22, 2024</a:t>
            </a:fld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BD82E5-D4A6-79B3-0F9A-2C79B152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C3CB-0141-4011-A621-2AD03CB1DC6D}" type="slidenum">
              <a:rPr lang="en-CA" smtClean="0"/>
              <a:t>3</a:t>
            </a:fld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A5DDF9-9BC0-A085-FBF6-B1B31F84DE8D}"/>
              </a:ext>
            </a:extLst>
          </p:cNvPr>
          <p:cNvSpPr txBox="1"/>
          <p:nvPr/>
        </p:nvSpPr>
        <p:spPr>
          <a:xfrm>
            <a:off x="4515486" y="3048000"/>
            <a:ext cx="707114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400" dirty="0"/>
              <a:t> </a:t>
            </a:r>
            <a:r>
              <a:rPr lang="en-CA" sz="1400" b="1" dirty="0">
                <a:solidFill>
                  <a:srgbClr val="FFFF00"/>
                </a:solidFill>
              </a:rPr>
              <a:t>Bldg. C 44.3’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872A32-6ACB-1CE1-081E-2619A437D347}"/>
              </a:ext>
            </a:extLst>
          </p:cNvPr>
          <p:cNvSpPr txBox="1"/>
          <p:nvPr/>
        </p:nvSpPr>
        <p:spPr>
          <a:xfrm>
            <a:off x="7664549" y="2652368"/>
            <a:ext cx="78337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>
                <a:solidFill>
                  <a:srgbClr val="FFFF00"/>
                </a:solidFill>
              </a:rPr>
              <a:t>Bldg. A      36’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CBCDC5-2D88-DD68-1E89-8417A293DF7D}"/>
              </a:ext>
            </a:extLst>
          </p:cNvPr>
          <p:cNvSpPr txBox="1"/>
          <p:nvPr/>
        </p:nvSpPr>
        <p:spPr>
          <a:xfrm>
            <a:off x="6096000" y="4714416"/>
            <a:ext cx="707793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>
                <a:solidFill>
                  <a:srgbClr val="FFFF00"/>
                </a:solidFill>
              </a:rPr>
              <a:t>Bldg. B 36</a:t>
            </a:r>
            <a:r>
              <a:rPr lang="en-CA" sz="1200" b="1" dirty="0">
                <a:solidFill>
                  <a:srgbClr val="FFFF00"/>
                </a:solidFill>
              </a:rPr>
              <a:t>’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077E039D-771C-8C09-A793-6CCB384A21B6}"/>
              </a:ext>
            </a:extLst>
          </p:cNvPr>
          <p:cNvSpPr/>
          <p:nvPr/>
        </p:nvSpPr>
        <p:spPr>
          <a:xfrm>
            <a:off x="636160" y="2734651"/>
            <a:ext cx="1137920" cy="54864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C8DBC1-9D7D-548C-32BB-30D6185D6515}"/>
              </a:ext>
            </a:extLst>
          </p:cNvPr>
          <p:cNvSpPr txBox="1"/>
          <p:nvPr/>
        </p:nvSpPr>
        <p:spPr>
          <a:xfrm>
            <a:off x="1930448" y="2851716"/>
            <a:ext cx="161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772 WCB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6381DAC-7E3B-9D59-297F-0489796AAB13}"/>
              </a:ext>
            </a:extLst>
          </p:cNvPr>
          <p:cNvSpPr/>
          <p:nvPr/>
        </p:nvSpPr>
        <p:spPr>
          <a:xfrm>
            <a:off x="9301694" y="3408642"/>
            <a:ext cx="958675" cy="4746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8E40DA-5FA5-F5A2-CF99-D50CA4611E9D}"/>
              </a:ext>
            </a:extLst>
          </p:cNvPr>
          <p:cNvSpPr txBox="1"/>
          <p:nvPr/>
        </p:nvSpPr>
        <p:spPr>
          <a:xfrm rot="19061429">
            <a:off x="9342057" y="3344132"/>
            <a:ext cx="2741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FF0000"/>
                </a:solidFill>
              </a:rPr>
              <a:t>Deerhurst Residents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1AEB52-2980-48D7-D3F3-4E3100F95393}"/>
              </a:ext>
            </a:extLst>
          </p:cNvPr>
          <p:cNvSpPr txBox="1"/>
          <p:nvPr/>
        </p:nvSpPr>
        <p:spPr>
          <a:xfrm>
            <a:off x="3342010" y="6280875"/>
            <a:ext cx="4879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rgbClr val="FF0000"/>
                </a:solidFill>
              </a:rPr>
              <a:t>Claremont &amp; Acacia Court Residents </a:t>
            </a:r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C81E45CD-657A-BC26-81F2-6BC10C44A9F0}"/>
              </a:ext>
            </a:extLst>
          </p:cNvPr>
          <p:cNvSpPr/>
          <p:nvPr/>
        </p:nvSpPr>
        <p:spPr>
          <a:xfrm>
            <a:off x="7665809" y="4111609"/>
            <a:ext cx="707793" cy="3693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C6C3F7-C56F-7196-7798-D2FE66DF7BA8}"/>
              </a:ext>
            </a:extLst>
          </p:cNvPr>
          <p:cNvSpPr txBox="1"/>
          <p:nvPr/>
        </p:nvSpPr>
        <p:spPr>
          <a:xfrm>
            <a:off x="10434321" y="1361654"/>
            <a:ext cx="1604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>
                <a:solidFill>
                  <a:srgbClr val="FF0000"/>
                </a:solidFill>
              </a:rPr>
              <a:t>Should be a solid acoustic wall </a:t>
            </a:r>
          </a:p>
        </p:txBody>
      </p:sp>
      <p:sp>
        <p:nvSpPr>
          <p:cNvPr id="29" name="Arrow: Left 28">
            <a:extLst>
              <a:ext uri="{FF2B5EF4-FFF2-40B4-BE49-F238E27FC236}">
                <a16:creationId xmlns:a16="http://schemas.microsoft.com/office/drawing/2014/main" id="{8709174D-4CF5-1781-37CE-AD2071E9D3BD}"/>
              </a:ext>
            </a:extLst>
          </p:cNvPr>
          <p:cNvSpPr/>
          <p:nvPr/>
        </p:nvSpPr>
        <p:spPr>
          <a:xfrm>
            <a:off x="10025427" y="2262633"/>
            <a:ext cx="849680" cy="27074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A66D06B3-D231-AEE7-C658-80745ED6F53E}"/>
              </a:ext>
            </a:extLst>
          </p:cNvPr>
          <p:cNvSpPr/>
          <p:nvPr/>
        </p:nvSpPr>
        <p:spPr>
          <a:xfrm>
            <a:off x="5496540" y="5911543"/>
            <a:ext cx="416560" cy="3693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CD82DDD-33B4-0333-5ABE-004ED9BF5609}"/>
                  </a:ext>
                </a:extLst>
              </p14:cNvPr>
              <p14:cNvContentPartPr/>
              <p14:nvPr/>
            </p14:nvContentPartPr>
            <p14:xfrm>
              <a:off x="5627960" y="1462880"/>
              <a:ext cx="153720" cy="2125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CD82DDD-33B4-0333-5ABE-004ED9BF56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74320" y="1354880"/>
                <a:ext cx="261360" cy="23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01C9875-AE41-3CF6-4C32-98E9F462945C}"/>
                  </a:ext>
                </a:extLst>
              </p14:cNvPr>
              <p14:cNvContentPartPr/>
              <p14:nvPr/>
            </p14:nvContentPartPr>
            <p14:xfrm>
              <a:off x="6187040" y="1462880"/>
              <a:ext cx="205920" cy="2415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01C9875-AE41-3CF6-4C32-98E9F46294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33040" y="1354880"/>
                <a:ext cx="313560" cy="26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A23204F-9889-2B5A-1EC7-AC66C6BB5B6F}"/>
                  </a:ext>
                </a:extLst>
              </p14:cNvPr>
              <p14:cNvContentPartPr/>
              <p14:nvPr/>
            </p14:nvContentPartPr>
            <p14:xfrm>
              <a:off x="4104800" y="4409480"/>
              <a:ext cx="2102040" cy="41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A23204F-9889-2B5A-1EC7-AC66C6BB5B6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50800" y="4301840"/>
                <a:ext cx="2209680" cy="256680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Arrow: Right 39">
            <a:extLst>
              <a:ext uri="{FF2B5EF4-FFF2-40B4-BE49-F238E27FC236}">
                <a16:creationId xmlns:a16="http://schemas.microsoft.com/office/drawing/2014/main" id="{3BB026B8-216F-7B35-C70F-ABFE8A0C5C31}"/>
              </a:ext>
            </a:extLst>
          </p:cNvPr>
          <p:cNvSpPr/>
          <p:nvPr/>
        </p:nvSpPr>
        <p:spPr>
          <a:xfrm>
            <a:off x="2425181" y="4298379"/>
            <a:ext cx="1342240" cy="3651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AFD007-790D-B10B-2816-F2FA9FD47783}"/>
              </a:ext>
            </a:extLst>
          </p:cNvPr>
          <p:cNvSpPr txBox="1"/>
          <p:nvPr/>
        </p:nvSpPr>
        <p:spPr>
          <a:xfrm>
            <a:off x="497840" y="4318000"/>
            <a:ext cx="202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116 Loading Docks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3E3A98-DB80-ACE2-33F8-66EFBD409288}"/>
              </a:ext>
            </a:extLst>
          </p:cNvPr>
          <p:cNvSpPr txBox="1"/>
          <p:nvPr/>
        </p:nvSpPr>
        <p:spPr>
          <a:xfrm>
            <a:off x="8544019" y="4857625"/>
            <a:ext cx="13795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>
                <a:solidFill>
                  <a:srgbClr val="FF0000"/>
                </a:solidFill>
              </a:rPr>
              <a:t>Chain link fencing should be changed to a solid acoustic wall</a:t>
            </a:r>
            <a:r>
              <a:rPr lang="en-CA" sz="1400" b="1" dirty="0"/>
              <a:t>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72DB09E-4D67-9BDA-9D6E-A332C9D30A6B}"/>
              </a:ext>
            </a:extLst>
          </p:cNvPr>
          <p:cNvSpPr/>
          <p:nvPr/>
        </p:nvSpPr>
        <p:spPr>
          <a:xfrm>
            <a:off x="2707319" y="1878708"/>
            <a:ext cx="1037772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E5B5A8-C204-E92F-756F-AD15EC0762F0}"/>
              </a:ext>
            </a:extLst>
          </p:cNvPr>
          <p:cNvSpPr txBox="1"/>
          <p:nvPr/>
        </p:nvSpPr>
        <p:spPr>
          <a:xfrm>
            <a:off x="838200" y="1663430"/>
            <a:ext cx="1760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>
                <a:solidFill>
                  <a:srgbClr val="FF0000"/>
                </a:solidFill>
              </a:rPr>
              <a:t>387 employee parking spaces around perimeter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183A2B3-7D38-4ECC-5437-6CD1E475545B}"/>
                  </a:ext>
                </a:extLst>
              </p14:cNvPr>
              <p14:cNvContentPartPr/>
              <p14:nvPr/>
            </p14:nvContentPartPr>
            <p14:xfrm>
              <a:off x="3585953" y="2303880"/>
              <a:ext cx="285480" cy="1605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183A2B3-7D38-4ECC-5437-6CD1E475545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31953" y="2195880"/>
                <a:ext cx="393120" cy="182124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15065325-5296-9047-EDC7-63F188674AAE}"/>
              </a:ext>
            </a:extLst>
          </p:cNvPr>
          <p:cNvSpPr txBox="1"/>
          <p:nvPr/>
        </p:nvSpPr>
        <p:spPr>
          <a:xfrm>
            <a:off x="621813" y="3518429"/>
            <a:ext cx="2021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b="1" dirty="0">
                <a:solidFill>
                  <a:srgbClr val="FF0000"/>
                </a:solidFill>
              </a:rPr>
              <a:t>Add should be</a:t>
            </a:r>
          </a:p>
          <a:p>
            <a:r>
              <a:rPr lang="en-CA" sz="1400" b="1" dirty="0">
                <a:solidFill>
                  <a:srgbClr val="FF0000"/>
                </a:solidFill>
              </a:rPr>
              <a:t>a solid acoustic wall</a:t>
            </a:r>
            <a:r>
              <a:rPr lang="en-CA" sz="1400" dirty="0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CF8B41-8D71-B7AD-EFCA-F5AB6C4A2963}"/>
              </a:ext>
            </a:extLst>
          </p:cNvPr>
          <p:cNvSpPr txBox="1"/>
          <p:nvPr/>
        </p:nvSpPr>
        <p:spPr>
          <a:xfrm>
            <a:off x="8447928" y="4157775"/>
            <a:ext cx="13331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>
                <a:solidFill>
                  <a:srgbClr val="FF0000"/>
                </a:solidFill>
              </a:rPr>
              <a:t>Noise wall now referred to as Screen wall ??</a:t>
            </a:r>
          </a:p>
        </p:txBody>
      </p:sp>
      <p:sp>
        <p:nvSpPr>
          <p:cNvPr id="31" name="Arrow: Left 30">
            <a:extLst>
              <a:ext uri="{FF2B5EF4-FFF2-40B4-BE49-F238E27FC236}">
                <a16:creationId xmlns:a16="http://schemas.microsoft.com/office/drawing/2014/main" id="{38526EB9-78F3-A54A-CF2C-7F64E06F1B99}"/>
              </a:ext>
            </a:extLst>
          </p:cNvPr>
          <p:cNvSpPr/>
          <p:nvPr/>
        </p:nvSpPr>
        <p:spPr>
          <a:xfrm>
            <a:off x="7812062" y="5052970"/>
            <a:ext cx="707793" cy="3693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F6FFE8F-5938-4ED1-2613-5E1F622A24DB}"/>
                  </a:ext>
                </a:extLst>
              </p14:cNvPr>
              <p14:cNvContentPartPr/>
              <p14:nvPr/>
            </p14:nvContentPartPr>
            <p14:xfrm>
              <a:off x="3804215" y="1321465"/>
              <a:ext cx="6828840" cy="44067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F6FFE8F-5938-4ED1-2613-5E1F622A24D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50215" y="1213465"/>
                <a:ext cx="6936480" cy="462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4599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DC84-8690-C331-BCD8-01A24CFA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8475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CA" sz="2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772 Winston Churchill Blvd. – 647,043 SF </a:t>
            </a:r>
            <a:endParaRPr lang="en-CA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AFC4031-C301-4296-3D93-D8009BA845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7579" y="905507"/>
            <a:ext cx="4785359" cy="519144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D1E6D-7AC9-9C51-BBAB-E3BBC1B68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1578-D69B-4457-AA53-D56EDE9F434B}" type="datetime4">
              <a:rPr lang="en-CA" smtClean="0"/>
              <a:t>March 22, 2024</a:t>
            </a:fld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ED62A-E2E8-A5D7-E01C-DE9037BB5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C3CB-0141-4011-A621-2AD03CB1DC6D}" type="slidenum">
              <a:rPr lang="en-CA" smtClean="0"/>
              <a:t>4</a:t>
            </a:fld>
            <a:endParaRPr lang="en-C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C69141-3A6A-7784-8DF1-1CDDA881C751}"/>
              </a:ext>
            </a:extLst>
          </p:cNvPr>
          <p:cNvSpPr txBox="1"/>
          <p:nvPr/>
        </p:nvSpPr>
        <p:spPr>
          <a:xfrm>
            <a:off x="3539260" y="6326702"/>
            <a:ext cx="5193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400" b="1" dirty="0">
                <a:solidFill>
                  <a:srgbClr val="FF0000"/>
                </a:solidFill>
              </a:rPr>
              <a:t>Claremont Residents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B3A5C4-025F-BC46-9711-7ED9AC753519}"/>
              </a:ext>
            </a:extLst>
          </p:cNvPr>
          <p:cNvSpPr txBox="1"/>
          <p:nvPr/>
        </p:nvSpPr>
        <p:spPr>
          <a:xfrm>
            <a:off x="6074000" y="2181344"/>
            <a:ext cx="944880" cy="73866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CA" sz="1400" b="1" dirty="0">
                <a:solidFill>
                  <a:srgbClr val="FFFF00"/>
                </a:solidFill>
              </a:rPr>
              <a:t>Bldg. A</a:t>
            </a:r>
          </a:p>
          <a:p>
            <a:r>
              <a:rPr lang="en-CA" sz="1400" b="1" dirty="0">
                <a:solidFill>
                  <a:srgbClr val="FFFF00"/>
                </a:solidFill>
              </a:rPr>
              <a:t>43.3’ Height</a:t>
            </a:r>
            <a:r>
              <a:rPr lang="en-CA" sz="1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F94F02-5695-EECA-C1CA-C5CB3ABA0FD2}"/>
              </a:ext>
            </a:extLst>
          </p:cNvPr>
          <p:cNvSpPr txBox="1"/>
          <p:nvPr/>
        </p:nvSpPr>
        <p:spPr>
          <a:xfrm>
            <a:off x="5821680" y="4795520"/>
            <a:ext cx="104648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CA" sz="1400" b="1" dirty="0">
                <a:solidFill>
                  <a:srgbClr val="FFFF00"/>
                </a:solidFill>
              </a:rPr>
              <a:t>Bldg. B 36” Height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40A6EF-586F-1D32-589E-2A6EDB2848B5}"/>
              </a:ext>
            </a:extLst>
          </p:cNvPr>
          <p:cNvSpPr txBox="1"/>
          <p:nvPr/>
        </p:nvSpPr>
        <p:spPr>
          <a:xfrm>
            <a:off x="1107440" y="2956560"/>
            <a:ext cx="215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FF0000"/>
                </a:solidFill>
              </a:rPr>
              <a:t>Rail Tracks</a:t>
            </a:r>
          </a:p>
        </p:txBody>
      </p:sp>
      <p:sp>
        <p:nvSpPr>
          <p:cNvPr id="25" name="Arrow: Left 24">
            <a:extLst>
              <a:ext uri="{FF2B5EF4-FFF2-40B4-BE49-F238E27FC236}">
                <a16:creationId xmlns:a16="http://schemas.microsoft.com/office/drawing/2014/main" id="{8F295EA7-846D-A61F-DDB2-B34A399F3E5A}"/>
              </a:ext>
            </a:extLst>
          </p:cNvPr>
          <p:cNvSpPr/>
          <p:nvPr/>
        </p:nvSpPr>
        <p:spPr>
          <a:xfrm>
            <a:off x="2560320" y="2956560"/>
            <a:ext cx="1021080" cy="36512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AE32B5F2-9B61-3566-4311-4C4091C6D1D8}"/>
              </a:ext>
            </a:extLst>
          </p:cNvPr>
          <p:cNvSpPr/>
          <p:nvPr/>
        </p:nvSpPr>
        <p:spPr>
          <a:xfrm>
            <a:off x="9511958" y="2661761"/>
            <a:ext cx="983322" cy="4616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455D85-DF8E-6058-344C-E9A0DAB88D6D}"/>
              </a:ext>
            </a:extLst>
          </p:cNvPr>
          <p:cNvSpPr txBox="1"/>
          <p:nvPr/>
        </p:nvSpPr>
        <p:spPr>
          <a:xfrm>
            <a:off x="10596880" y="2641600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560 WCB</a:t>
            </a:r>
          </a:p>
        </p:txBody>
      </p:sp>
      <p:sp>
        <p:nvSpPr>
          <p:cNvPr id="30" name="Arrow: Left 29">
            <a:extLst>
              <a:ext uri="{FF2B5EF4-FFF2-40B4-BE49-F238E27FC236}">
                <a16:creationId xmlns:a16="http://schemas.microsoft.com/office/drawing/2014/main" id="{61BB9A8C-A7D5-A1BC-F7D8-02011A1BCC6F}"/>
              </a:ext>
            </a:extLst>
          </p:cNvPr>
          <p:cNvSpPr/>
          <p:nvPr/>
        </p:nvSpPr>
        <p:spPr>
          <a:xfrm>
            <a:off x="8432800" y="3979966"/>
            <a:ext cx="667964" cy="33136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45460A-DFEC-67C3-BFBC-9ACF28B05FCA}"/>
              </a:ext>
            </a:extLst>
          </p:cNvPr>
          <p:cNvSpPr txBox="1"/>
          <p:nvPr/>
        </p:nvSpPr>
        <p:spPr>
          <a:xfrm>
            <a:off x="9194801" y="3942000"/>
            <a:ext cx="202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Gap in noise wall 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FBB5684-F1C9-3F3D-CCCB-574F890FD28C}"/>
                  </a:ext>
                </a:extLst>
              </p14:cNvPr>
              <p14:cNvContentPartPr/>
              <p14:nvPr/>
            </p14:nvContentPartPr>
            <p14:xfrm>
              <a:off x="4185800" y="3716280"/>
              <a:ext cx="3900600" cy="105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FBB5684-F1C9-3F3D-CCCB-574F890FD28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31800" y="3608280"/>
                <a:ext cx="4008240" cy="32076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Arrow: Right 32">
            <a:extLst>
              <a:ext uri="{FF2B5EF4-FFF2-40B4-BE49-F238E27FC236}">
                <a16:creationId xmlns:a16="http://schemas.microsoft.com/office/drawing/2014/main" id="{F9BC5E56-1789-DC92-7E57-1C3707017C41}"/>
              </a:ext>
            </a:extLst>
          </p:cNvPr>
          <p:cNvSpPr/>
          <p:nvPr/>
        </p:nvSpPr>
        <p:spPr>
          <a:xfrm>
            <a:off x="2528559" y="3637280"/>
            <a:ext cx="1303040" cy="3651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79912D-4B0D-966E-DF4B-BF9EEDA358D0}"/>
              </a:ext>
            </a:extLst>
          </p:cNvPr>
          <p:cNvSpPr txBox="1"/>
          <p:nvPr/>
        </p:nvSpPr>
        <p:spPr>
          <a:xfrm>
            <a:off x="345440" y="3637280"/>
            <a:ext cx="2296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Parking for 94 trailers + 110 Loading Docks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36DE272-1592-F60D-CAE8-2FF9C88AC1D6}"/>
                  </a:ext>
                </a:extLst>
              </p14:cNvPr>
              <p14:cNvContentPartPr/>
              <p14:nvPr/>
            </p14:nvContentPartPr>
            <p14:xfrm>
              <a:off x="4236560" y="3240720"/>
              <a:ext cx="3674880" cy="163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36DE272-1592-F60D-CAE8-2FF9C88AC1D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82920" y="3133080"/>
                <a:ext cx="37825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586D4A8-FB43-158A-8222-02AFD9C20CF0}"/>
                  </a:ext>
                </a:extLst>
              </p14:cNvPr>
              <p14:cNvContentPartPr/>
              <p14:nvPr/>
            </p14:nvContentPartPr>
            <p14:xfrm>
              <a:off x="4216400" y="4124880"/>
              <a:ext cx="3819240" cy="61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586D4A8-FB43-158A-8222-02AFD9C20CF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62760" y="4016880"/>
                <a:ext cx="3926880" cy="277200"/>
              </a:xfrm>
              <a:prstGeom prst="rect">
                <a:avLst/>
              </a:prstGeom>
            </p:spPr>
          </p:pic>
        </mc:Fallback>
      </mc:AlternateContent>
      <p:sp>
        <p:nvSpPr>
          <p:cNvPr id="43" name="Arrow: Left 42">
            <a:extLst>
              <a:ext uri="{FF2B5EF4-FFF2-40B4-BE49-F238E27FC236}">
                <a16:creationId xmlns:a16="http://schemas.microsoft.com/office/drawing/2014/main" id="{F63F1A04-38E8-4F34-060A-799ECBA43018}"/>
              </a:ext>
            </a:extLst>
          </p:cNvPr>
          <p:cNvSpPr/>
          <p:nvPr/>
        </p:nvSpPr>
        <p:spPr>
          <a:xfrm>
            <a:off x="8610600" y="4866641"/>
            <a:ext cx="746760" cy="36512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C36EE7-6D41-3110-82A5-C8D47F859312}"/>
              </a:ext>
            </a:extLst>
          </p:cNvPr>
          <p:cNvSpPr txBox="1"/>
          <p:nvPr/>
        </p:nvSpPr>
        <p:spPr>
          <a:xfrm>
            <a:off x="9464041" y="4866640"/>
            <a:ext cx="2301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Change Chain Link fence to a solid fence/acoustic barrier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E87CD6B-1EEA-DE1B-45B4-84EF52AF3741}"/>
              </a:ext>
            </a:extLst>
          </p:cNvPr>
          <p:cNvSpPr txBox="1"/>
          <p:nvPr/>
        </p:nvSpPr>
        <p:spPr>
          <a:xfrm>
            <a:off x="3831600" y="5977670"/>
            <a:ext cx="5632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Change chain link fence to solid fence/acoustic barrier</a:t>
            </a:r>
          </a:p>
          <a:p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DCBAA45-7137-9767-C123-34152A83DE08}"/>
              </a:ext>
            </a:extLst>
          </p:cNvPr>
          <p:cNvSpPr/>
          <p:nvPr/>
        </p:nvSpPr>
        <p:spPr>
          <a:xfrm>
            <a:off x="3070860" y="2181344"/>
            <a:ext cx="760739" cy="3138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8CFF5B-1838-33DC-4658-1AD5C437CDE1}"/>
              </a:ext>
            </a:extLst>
          </p:cNvPr>
          <p:cNvSpPr txBox="1"/>
          <p:nvPr/>
        </p:nvSpPr>
        <p:spPr>
          <a:xfrm>
            <a:off x="345441" y="1850479"/>
            <a:ext cx="2725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338 Employees Parking Spaces – around perimeter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A3D724-3685-4FCB-B857-E6749C490FFB}"/>
                  </a:ext>
                </a:extLst>
              </p14:cNvPr>
              <p14:cNvContentPartPr/>
              <p14:nvPr/>
            </p14:nvContentPartPr>
            <p14:xfrm>
              <a:off x="3962556" y="4085069"/>
              <a:ext cx="4458960" cy="1863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A3D724-3685-4FCB-B857-E6749C490FF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08556" y="3977069"/>
                <a:ext cx="4566600" cy="20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822D231-A46A-0E7E-492E-68AEB936133A}"/>
                  </a:ext>
                </a:extLst>
              </p14:cNvPr>
              <p14:cNvContentPartPr/>
              <p14:nvPr/>
            </p14:nvContentPartPr>
            <p14:xfrm>
              <a:off x="8239775" y="3878185"/>
              <a:ext cx="21600" cy="251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822D231-A46A-0E7E-492E-68AEB936133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85775" y="3770185"/>
                <a:ext cx="12924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E11193D-0A75-070B-8E5D-63786176DD46}"/>
                  </a:ext>
                </a:extLst>
              </p14:cNvPr>
              <p14:cNvContentPartPr/>
              <p14:nvPr/>
            </p14:nvContentPartPr>
            <p14:xfrm>
              <a:off x="8217815" y="1912945"/>
              <a:ext cx="34200" cy="1723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E11193D-0A75-070B-8E5D-63786176DD4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63815" y="1804945"/>
                <a:ext cx="141840" cy="19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2AB3C27-808C-79FD-B3EC-6C857D24FC69}"/>
                  </a:ext>
                </a:extLst>
              </p14:cNvPr>
              <p14:cNvContentPartPr/>
              <p14:nvPr/>
            </p14:nvContentPartPr>
            <p14:xfrm>
              <a:off x="3761735" y="1409305"/>
              <a:ext cx="201240" cy="2532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2AB3C27-808C-79FD-B3EC-6C857D24FC6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07735" y="1301665"/>
                <a:ext cx="308880" cy="274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2642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2720C-9915-4162-6363-2D0502B14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365125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Site Statistics January 2024 – 560 Winston Churchill Blvd.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C07CD6A-8CC6-849A-4DC1-6E3FD31B9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1713" y="631023"/>
            <a:ext cx="3898525" cy="559595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99811-5C56-6D92-BDEC-E632A966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1578-D69B-4457-AA53-D56EDE9F434B}" type="datetime4">
              <a:rPr lang="en-CA" smtClean="0"/>
              <a:t>March 22, 2024</a:t>
            </a:fld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4675C-6B60-505E-BACD-8D5627166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C3CB-0141-4011-A621-2AD03CB1DC6D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2223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2720C-9915-4162-6363-2D0502B14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365125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Site Statistics January 2024– 772 Winston Churchill Blvd.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99811-5C56-6D92-BDEC-E632A966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1578-D69B-4457-AA53-D56EDE9F434B}" type="datetime4">
              <a:rPr lang="en-CA" smtClean="0"/>
              <a:t>March 22, 2024</a:t>
            </a:fld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4675C-6B60-505E-BACD-8D5627166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C3CB-0141-4011-A621-2AD03CB1DC6D}" type="slidenum">
              <a:rPr lang="en-CA" smtClean="0"/>
              <a:t>6</a:t>
            </a:fld>
            <a:endParaRPr lang="en-CA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C037955-7FAF-BCB0-053B-E55A2379B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7007" y="625642"/>
            <a:ext cx="3977985" cy="5730708"/>
          </a:xfrm>
        </p:spPr>
      </p:pic>
    </p:spTree>
    <p:extLst>
      <p:ext uri="{BB962C8B-B14F-4D97-AF65-F5344CB8AC3E}">
        <p14:creationId xmlns:p14="http://schemas.microsoft.com/office/powerpoint/2010/main" val="2565510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37840</TotalTime>
  <Words>283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JCRA Feedback on the 560 and 772 Winston Churchill Blvd. submissions to the Town of Oakville</vt:lpstr>
      <vt:lpstr>PowerPoint Presentation</vt:lpstr>
      <vt:lpstr>560 Winston Churchill Blvd. – 636,446 SF </vt:lpstr>
      <vt:lpstr>772 Winston Churchill Blvd. – 647,043 SF </vt:lpstr>
      <vt:lpstr>Site Statistics January 2024 – 560 Winston Churchill Blvd. </vt:lpstr>
      <vt:lpstr>Site Statistics January 2024– 772 Winston Churchill Blvd.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WCB Warehouse Analysis * Results *</dc:title>
  <dc:creator>Brian Mounce</dc:creator>
  <cp:lastModifiedBy>Elizabeth Chalmers</cp:lastModifiedBy>
  <cp:revision>137</cp:revision>
  <cp:lastPrinted>2024-02-29T17:03:16Z</cp:lastPrinted>
  <dcterms:created xsi:type="dcterms:W3CDTF">2023-06-09T18:23:37Z</dcterms:created>
  <dcterms:modified xsi:type="dcterms:W3CDTF">2024-03-22T19:58:04Z</dcterms:modified>
</cp:coreProperties>
</file>